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79" r:id="rId5"/>
    <p:sldId id="280" r:id="rId6"/>
    <p:sldId id="282" r:id="rId7"/>
    <p:sldId id="281" r:id="rId8"/>
    <p:sldId id="283" r:id="rId9"/>
    <p:sldId id="277" r:id="rId10"/>
    <p:sldId id="278" r:id="rId11"/>
    <p:sldId id="284" r:id="rId12"/>
    <p:sldId id="285" r:id="rId13"/>
    <p:sldId id="264" r:id="rId14"/>
    <p:sldId id="301" r:id="rId15"/>
    <p:sldId id="265" r:id="rId16"/>
    <p:sldId id="289" r:id="rId17"/>
    <p:sldId id="290" r:id="rId18"/>
    <p:sldId id="292" r:id="rId19"/>
    <p:sldId id="291" r:id="rId20"/>
    <p:sldId id="295" r:id="rId21"/>
    <p:sldId id="293" r:id="rId22"/>
    <p:sldId id="294" r:id="rId23"/>
    <p:sldId id="296" r:id="rId24"/>
    <p:sldId id="297" r:id="rId25"/>
    <p:sldId id="298" r:id="rId26"/>
    <p:sldId id="299" r:id="rId27"/>
    <p:sldId id="300" r:id="rId2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12"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2631878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aramond"/>
                <a:ea typeface="Garamond"/>
                <a:cs typeface="Garamond"/>
                <a:sym typeface="Gill Sans"/>
              </a:defRPr>
            </a:lvl1pPr>
          </a:lstStyle>
          <a:p>
            <a:r>
              <a:rPr dirty="0"/>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aramond"/>
                <a:ea typeface="Garamond"/>
                <a:cs typeface="Garamond"/>
                <a:sym typeface="Gill Sans"/>
              </a:defRPr>
            </a:lvl1pPr>
            <a:lvl2pPr marL="0" indent="0" algn="ctr">
              <a:lnSpc>
                <a:spcPct val="100000"/>
              </a:lnSpc>
              <a:buClrTx/>
              <a:buSzTx/>
              <a:buFontTx/>
              <a:buNone/>
              <a:defRPr sz="1800" b="0">
                <a:solidFill>
                  <a:srgbClr val="000000"/>
                </a:solidFill>
                <a:uFillTx/>
                <a:latin typeface="Garamond"/>
                <a:ea typeface="Garamond"/>
                <a:cs typeface="Garamond"/>
                <a:sym typeface="Gill Sans"/>
              </a:defRPr>
            </a:lvl2pPr>
            <a:lvl3pPr marL="0" indent="0" algn="ctr">
              <a:lnSpc>
                <a:spcPct val="100000"/>
              </a:lnSpc>
              <a:buClrTx/>
              <a:buSzTx/>
              <a:buFontTx/>
              <a:buNone/>
              <a:defRPr sz="1800" b="0">
                <a:solidFill>
                  <a:srgbClr val="000000"/>
                </a:solidFill>
                <a:uFillTx/>
                <a:latin typeface="Garamond"/>
                <a:ea typeface="Garamond"/>
                <a:cs typeface="Garamond"/>
                <a:sym typeface="Gill Sans"/>
              </a:defRPr>
            </a:lvl3pPr>
            <a:lvl4pPr marL="0" indent="0" algn="ctr">
              <a:lnSpc>
                <a:spcPct val="100000"/>
              </a:lnSpc>
              <a:buClrTx/>
              <a:buSzTx/>
              <a:buFontTx/>
              <a:buNone/>
              <a:defRPr sz="1800" b="0">
                <a:solidFill>
                  <a:srgbClr val="000000"/>
                </a:solidFill>
                <a:uFillTx/>
                <a:latin typeface="Garamond"/>
                <a:ea typeface="Garamond"/>
                <a:cs typeface="Garamond"/>
                <a:sym typeface="Gill Sans"/>
              </a:defRPr>
            </a:lvl4pPr>
            <a:lvl5pPr marL="0" indent="0" algn="ctr">
              <a:lnSpc>
                <a:spcPct val="100000"/>
              </a:lnSpc>
              <a:buClrTx/>
              <a:buSzTx/>
              <a:buFontTx/>
              <a:buNone/>
              <a:defRPr sz="1800" b="0">
                <a:solidFill>
                  <a:srgbClr val="000000"/>
                </a:solidFill>
                <a:uFillTx/>
                <a:latin typeface="Garamond"/>
                <a:ea typeface="Garamond"/>
                <a:cs typeface="Garamond"/>
                <a:sym typeface="Gill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sp>
        <p:nvSpPr>
          <p:cNvPr id="147" name="Shape 1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8" name="Shape 1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9" name="Shape 149"/>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sldNum" sz="quarter" idx="2"/>
          </p:nvPr>
        </p:nvSpPr>
        <p:spPr>
          <a:xfrm>
            <a:off x="8591339" y="508829"/>
            <a:ext cx="371897" cy="353943"/>
          </a:xfrm>
          <a:prstGeom prst="rect">
            <a:avLst/>
          </a:prstGeom>
        </p:spPr>
        <p:txBody>
          <a:bodyPr lIns="0" tIns="0" rIns="0" bIns="0" anchor="ctr"/>
          <a:lstStyle>
            <a:lvl1pPr>
              <a:defRPr>
                <a:latin typeface="Garamond"/>
                <a:ea typeface="Garamond"/>
                <a:cs typeface="Garamond"/>
                <a:sym typeface="Trebuchet MS"/>
              </a:defRPr>
            </a:lvl1pPr>
          </a:lstStyle>
          <a:p>
            <a:fld id="{86CB4B4D-7CA3-9044-876B-883B54F8677D}" type="slidenum">
              <a:rPr lang="uk-UA" smtClean="0"/>
              <a:pPr/>
              <a:t>‹#›</a:t>
            </a:fld>
            <a:endParaRPr lang="uk-UA" dirty="0"/>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6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61" name="Shape 16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r>
              <a:rPr lang="en-AU" dirty="0" smtClean="0"/>
              <a:t/>
            </a:r>
            <a:br>
              <a:rPr lang="en-AU" dirty="0" smtClean="0"/>
            </a:br>
            <a:r>
              <a:rPr dirty="0" smtClean="0"/>
              <a:t>Dimensionality Reduction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7200" dirty="0"/>
              <a:t>DIMENSIONALITY REDUCTION</a:t>
            </a:r>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797853350"/>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shrink the number of dimensions</a:t>
            </a:r>
            <a:endParaRPr lang="en-US" dirty="0"/>
          </a:p>
        </p:txBody>
      </p:sp>
      <p:sp>
        <p:nvSpPr>
          <p:cNvPr id="3" name="Text Placeholder 2"/>
          <p:cNvSpPr>
            <a:spLocks noGrp="1"/>
          </p:cNvSpPr>
          <p:nvPr>
            <p:ph type="body" idx="1"/>
          </p:nvPr>
        </p:nvSpPr>
        <p:spPr>
          <a:xfrm>
            <a:off x="468154" y="983297"/>
            <a:ext cx="6039726" cy="4030980"/>
          </a:xfrm>
        </p:spPr>
        <p:txBody>
          <a:bodyPr/>
          <a:lstStyle/>
          <a:p>
            <a:pPr marL="40639" indent="0">
              <a:buNone/>
            </a:pPr>
            <a:r>
              <a:rPr lang="en-US" dirty="0" smtClean="0"/>
              <a:t>Plan A (Linear)</a:t>
            </a:r>
          </a:p>
          <a:p>
            <a:pPr marL="40639" indent="0">
              <a:buNone/>
            </a:pPr>
            <a:r>
              <a:rPr lang="en-US" b="0" dirty="0" smtClean="0"/>
              <a:t>Trade in some some features that are correlated with each other</a:t>
            </a:r>
          </a:p>
          <a:p>
            <a:pPr marL="40639" indent="0">
              <a:buNone/>
            </a:pPr>
            <a:r>
              <a:rPr lang="en-US" b="0" dirty="0" smtClean="0"/>
              <a:t>In return get:</a:t>
            </a:r>
          </a:p>
          <a:p>
            <a:pPr lvl="1"/>
            <a:r>
              <a:rPr lang="en-US" b="0" dirty="0" smtClean="0"/>
              <a:t>A few good independent pseudo-features</a:t>
            </a:r>
          </a:p>
          <a:p>
            <a:pPr lvl="1"/>
            <a:r>
              <a:rPr lang="en-US" b="0" dirty="0" smtClean="0"/>
              <a:t>A scatter of pathetic ones which you throw away</a:t>
            </a:r>
            <a:endParaRPr lang="en-US" b="0" dirty="0"/>
          </a:p>
          <a:p>
            <a:pPr marL="40639" indent="0">
              <a:buNone/>
            </a:pPr>
            <a:r>
              <a:rPr lang="en-US" dirty="0" smtClean="0"/>
              <a:t>Plan B (Non-linear)</a:t>
            </a:r>
          </a:p>
          <a:p>
            <a:r>
              <a:rPr lang="en-US" b="0" dirty="0"/>
              <a:t>Stretch and warp </a:t>
            </a:r>
            <a:r>
              <a:rPr lang="en-US" b="0" dirty="0" smtClean="0"/>
              <a:t>all long distance jumps</a:t>
            </a:r>
          </a:p>
          <a:p>
            <a:pPr lvl="1"/>
            <a:r>
              <a:rPr lang="en-US" b="0" dirty="0" smtClean="0"/>
              <a:t>Distant points might get further away or closer</a:t>
            </a:r>
          </a:p>
          <a:p>
            <a:r>
              <a:rPr lang="en-US" b="0" dirty="0" smtClean="0"/>
              <a:t>Keep close points together</a:t>
            </a:r>
          </a:p>
          <a:p>
            <a:pPr marL="40639" indent="0">
              <a:buNone/>
            </a:pPr>
            <a:r>
              <a:rPr lang="en-US" dirty="0" smtClean="0"/>
              <a:t>Plan C (Feature selection)</a:t>
            </a:r>
            <a:endParaRPr lang="en-US" b="0" dirty="0" smtClean="0"/>
          </a:p>
          <a:p>
            <a:r>
              <a:rPr lang="en-US" b="0" dirty="0" smtClean="0"/>
              <a:t>Just use features that look good (high variance), survive pruning or predict well on their own </a:t>
            </a:r>
          </a:p>
        </p:txBody>
      </p:sp>
      <p:pic>
        <p:nvPicPr>
          <p:cNvPr id="4" name="pasted-image.png"/>
          <p:cNvPicPr>
            <a:picLocks noChangeAspect="1"/>
          </p:cNvPicPr>
          <p:nvPr/>
        </p:nvPicPr>
        <p:blipFill>
          <a:blip r:embed="rId2">
            <a:extLst/>
          </a:blip>
          <a:stretch>
            <a:fillRect/>
          </a:stretch>
        </p:blipFill>
        <p:spPr>
          <a:xfrm>
            <a:off x="6611697" y="953759"/>
            <a:ext cx="2643969" cy="4066651"/>
          </a:xfrm>
          <a:prstGeom prst="rect">
            <a:avLst/>
          </a:prstGeom>
          <a:ln w="25400"/>
        </p:spPr>
      </p:pic>
    </p:spTree>
    <p:extLst>
      <p:ext uri="{BB962C8B-B14F-4D97-AF65-F5344CB8AC3E}">
        <p14:creationId xmlns:p14="http://schemas.microsoft.com/office/powerpoint/2010/main" val="98329535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821" y="-277836"/>
            <a:ext cx="7874000" cy="2204077"/>
          </a:xfrm>
        </p:spPr>
        <p:txBody>
          <a:bodyPr anchor="t"/>
          <a:lstStyle/>
          <a:p>
            <a:r>
              <a:rPr lang="en-US" sz="2400" dirty="0" err="1" smtClean="0"/>
              <a:t>Visualising</a:t>
            </a:r>
            <a:r>
              <a:rPr lang="en-US" sz="2400" dirty="0"/>
              <a:t> </a:t>
            </a:r>
            <a:r>
              <a:rPr lang="en-US" sz="2400" dirty="0" smtClean="0"/>
              <a:t>the three approaches</a:t>
            </a:r>
            <a:endParaRPr lang="en-US" sz="2400" dirty="0"/>
          </a:p>
        </p:txBody>
      </p:sp>
      <p:pic>
        <p:nvPicPr>
          <p:cNvPr id="4" name="Picture 3"/>
          <p:cNvPicPr>
            <a:picLocks noChangeAspect="1"/>
          </p:cNvPicPr>
          <p:nvPr/>
        </p:nvPicPr>
        <p:blipFill>
          <a:blip r:embed="rId2"/>
          <a:stretch>
            <a:fillRect/>
          </a:stretch>
        </p:blipFill>
        <p:spPr>
          <a:xfrm>
            <a:off x="2392458" y="1129705"/>
            <a:ext cx="5136538" cy="3852404"/>
          </a:xfrm>
          <a:prstGeom prst="rect">
            <a:avLst/>
          </a:prstGeom>
        </p:spPr>
      </p:pic>
      <p:sp>
        <p:nvSpPr>
          <p:cNvPr id="5" name="TextBox 4"/>
          <p:cNvSpPr txBox="1"/>
          <p:nvPr/>
        </p:nvSpPr>
        <p:spPr>
          <a:xfrm>
            <a:off x="146889" y="1815058"/>
            <a:ext cx="197077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2"/>
                </a:solidFill>
                <a:effectLst/>
                <a:uFill>
                  <a:solidFill>
                    <a:srgbClr val="000000"/>
                  </a:solidFill>
                </a:uFill>
                <a:latin typeface="Garamond"/>
                <a:ea typeface="Garamond"/>
                <a:cs typeface="Garamond"/>
                <a:sym typeface="Helvetica"/>
              </a:rPr>
              <a:t>Required equipment:</a:t>
            </a:r>
          </a:p>
          <a:p>
            <a:pPr marL="0" marR="0" indent="0" algn="l" defTabSz="584200" rtl="0" fontAlgn="auto" latinLnBrk="0" hangingPunct="0">
              <a:lnSpc>
                <a:spcPct val="100000"/>
              </a:lnSpc>
              <a:spcBef>
                <a:spcPts val="0"/>
              </a:spcBef>
              <a:spcAft>
                <a:spcPts val="0"/>
              </a:spcAft>
              <a:buClrTx/>
              <a:buSzTx/>
              <a:buFontTx/>
              <a:buNone/>
              <a:tabLst/>
            </a:pPr>
            <a:r>
              <a:rPr lang="en-US" sz="1800" b="0" dirty="0" smtClean="0">
                <a:solidFill>
                  <a:schemeClr val="bg2"/>
                </a:solidFill>
                <a:latin typeface="Garamond"/>
                <a:ea typeface="Garamond"/>
                <a:cs typeface="Garamond"/>
              </a:rPr>
              <a:t>1 beach towel</a:t>
            </a:r>
            <a:endParaRPr kumimoji="0" lang="en-US" sz="1800" b="0" i="0" u="none" strike="noStrike" cap="none" spc="0" normalizeH="0" baseline="0" dirty="0">
              <a:ln>
                <a:noFill/>
              </a:ln>
              <a:solidFill>
                <a:schemeClr val="bg2"/>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4141476173"/>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PRINCIPAL COMPONENTS</a:t>
            </a:r>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PCA (Geometric Interpretation)</a:t>
            </a:r>
            <a:endParaRPr lang="en-US" dirty="0"/>
          </a:p>
        </p:txBody>
      </p:sp>
      <p:sp>
        <p:nvSpPr>
          <p:cNvPr id="3" name="Text Placeholder 2"/>
          <p:cNvSpPr>
            <a:spLocks noGrp="1"/>
          </p:cNvSpPr>
          <p:nvPr>
            <p:ph type="body" idx="1"/>
          </p:nvPr>
        </p:nvSpPr>
        <p:spPr/>
        <p:txBody>
          <a:bodyPr/>
          <a:lstStyle/>
          <a:p>
            <a:r>
              <a:rPr lang="en-US" dirty="0" smtClean="0"/>
              <a:t>We’re trying to find a different set of perpendicular axes</a:t>
            </a:r>
          </a:p>
          <a:p>
            <a:r>
              <a:rPr lang="en-US" dirty="0" smtClean="0"/>
              <a:t>On one of these axes all the points will be close to zero</a:t>
            </a:r>
          </a:p>
          <a:p>
            <a:pPr lvl="1"/>
            <a:r>
              <a:rPr lang="en-US" dirty="0" smtClean="0"/>
              <a:t>We will then pretend that that axis doesn’t exist</a:t>
            </a:r>
            <a:endParaRPr lang="en-US" dirty="0"/>
          </a:p>
        </p:txBody>
      </p:sp>
    </p:spTree>
    <p:extLst>
      <p:ext uri="{BB962C8B-B14F-4D97-AF65-F5344CB8AC3E}">
        <p14:creationId xmlns:p14="http://schemas.microsoft.com/office/powerpoint/2010/main" val="2212319199"/>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1" name="Shape 2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2" name="Shape 2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3" name="Shape 2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25" name="Shape 225"/>
          <p:cNvSpPr>
            <a:spLocks noGrp="1"/>
          </p:cNvSpPr>
          <p:nvPr>
            <p:ph type="title"/>
          </p:nvPr>
        </p:nvSpPr>
        <p:spPr>
          <a:prstGeom prst="rect">
            <a:avLst/>
          </a:prstGeom>
        </p:spPr>
        <p:txBody>
          <a:bodyPr/>
          <a:lstStyle/>
          <a:p>
            <a:r>
              <a:rPr dirty="0"/>
              <a:t>PRINCIPAL </a:t>
            </a:r>
            <a:r>
              <a:rPr dirty="0" smtClean="0"/>
              <a:t>COMPONENTS</a:t>
            </a:r>
            <a:r>
              <a:rPr lang="en-AU" dirty="0" smtClean="0"/>
              <a:t> (MATH GEEK VERSION)</a:t>
            </a:r>
            <a:endParaRPr dirty="0"/>
          </a:p>
        </p:txBody>
      </p:sp>
      <p:sp>
        <p:nvSpPr>
          <p:cNvPr id="226" name="Shape 226"/>
          <p:cNvSpPr>
            <a:spLocks noGrp="1"/>
          </p:cNvSpPr>
          <p:nvPr>
            <p:ph type="body" idx="1"/>
          </p:nvPr>
        </p:nvSpPr>
        <p:spPr>
          <a:xfrm>
            <a:off x="468153" y="983297"/>
            <a:ext cx="8426769" cy="4218957"/>
          </a:xfrm>
          <a:prstGeom prst="rect">
            <a:avLst/>
          </a:prstGeom>
        </p:spPr>
        <p:txBody>
          <a:bodyPr/>
          <a:lstStyle/>
          <a:p>
            <a:pPr marL="0" indent="40640">
              <a:buSzTx/>
              <a:buNone/>
            </a:pPr>
            <a:r>
              <a:rPr sz="1600" dirty="0"/>
              <a:t>‘It finds a low-dimensional representation of a data set that contains as much as possible of the variation. The idea is that each of the n observations lives in p-dimensional space, but not all of these dimensions are equally interesting. PCA seeks a small number of dimensions that are as interesting as possible, where the concept of interesting is measured by the amount that the observations vary along each dimension. Each of the dimensions found by PCA is a linear combination of the p features.’ </a:t>
            </a:r>
          </a:p>
          <a:p>
            <a:pPr marL="0" indent="40640">
              <a:buSzTx/>
              <a:buNone/>
            </a:pPr>
            <a:endParaRPr sz="1600" dirty="0"/>
          </a:p>
          <a:p>
            <a:pPr marL="0" indent="40640">
              <a:buSzTx/>
              <a:buNone/>
            </a:pPr>
            <a:r>
              <a:rPr sz="1600" dirty="0"/>
              <a:t>- </a:t>
            </a:r>
            <a:r>
              <a:rPr sz="1600" b="0" dirty="0"/>
              <a:t>Introduction to Statistical </a:t>
            </a:r>
            <a:r>
              <a:rPr sz="1600" b="0" dirty="0" smtClean="0"/>
              <a:t>Learning</a:t>
            </a:r>
            <a:endParaRPr lang="en-AU" sz="1600" b="0" dirty="0" smtClean="0"/>
          </a:p>
          <a:p>
            <a:pPr marL="0" indent="40640">
              <a:buSzTx/>
              <a:buNone/>
            </a:pPr>
            <a:endParaRPr lang="en-AU" sz="1600" b="0" dirty="0" smtClean="0"/>
          </a:p>
          <a:p>
            <a:pPr marL="0" indent="40640">
              <a:buSzTx/>
              <a:buNone/>
            </a:pPr>
            <a:r>
              <a:rPr lang="en-AU" sz="1600" dirty="0" smtClean="0"/>
              <a:t>Pretend that the dataset is a big matrix. Find stuff that could pass for an eigenvector. Arrange it so that the biggest eigenvalues come out first.</a:t>
            </a:r>
          </a:p>
          <a:p>
            <a:pPr marL="0" indent="40640">
              <a:buSzTx/>
              <a:buNone/>
            </a:pPr>
            <a:r>
              <a:rPr lang="en-AU" sz="1600" b="0" dirty="0" smtClean="0"/>
              <a:t>- Greg, trying to sound smart</a:t>
            </a:r>
            <a:endParaRPr lang="en-AU" sz="1600" b="0" dirty="0"/>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20335"/>
          </a:xfrm>
        </p:spPr>
        <p:txBody>
          <a:bodyPr/>
          <a:lstStyle/>
          <a:p>
            <a:r>
              <a:rPr lang="en-US" dirty="0" smtClean="0"/>
              <a:t>PCA – We’re making linear combinations</a:t>
            </a:r>
            <a:endParaRPr lang="en-US" dirty="0"/>
          </a:p>
        </p:txBody>
      </p:sp>
      <p:sp>
        <p:nvSpPr>
          <p:cNvPr id="3" name="Text Placeholder 2"/>
          <p:cNvSpPr>
            <a:spLocks noGrp="1"/>
          </p:cNvSpPr>
          <p:nvPr>
            <p:ph type="body" idx="1"/>
          </p:nvPr>
        </p:nvSpPr>
        <p:spPr>
          <a:xfrm>
            <a:off x="4455583" y="1815176"/>
            <a:ext cx="3676804" cy="2580979"/>
          </a:xfrm>
        </p:spPr>
        <p:txBody>
          <a:bodyPr/>
          <a:lstStyle/>
          <a:p>
            <a:pPr marL="40639" indent="0">
              <a:buNone/>
            </a:pPr>
            <a:r>
              <a:rPr lang="en-US" b="0" dirty="0" smtClean="0"/>
              <a:t>Train station ticket sales:</a:t>
            </a:r>
          </a:p>
          <a:p>
            <a:r>
              <a:rPr lang="en-US" b="0" dirty="0" smtClean="0"/>
              <a:t>Morning in</a:t>
            </a:r>
          </a:p>
          <a:p>
            <a:r>
              <a:rPr lang="en-US" b="0" dirty="0" smtClean="0"/>
              <a:t>Morning out</a:t>
            </a:r>
          </a:p>
          <a:p>
            <a:r>
              <a:rPr lang="en-US" b="0" dirty="0" smtClean="0"/>
              <a:t>Afternoon in</a:t>
            </a:r>
          </a:p>
          <a:p>
            <a:r>
              <a:rPr lang="en-US" b="0" dirty="0" smtClean="0"/>
              <a:t>Afternoon out</a:t>
            </a:r>
          </a:p>
          <a:p>
            <a:r>
              <a:rPr lang="en-US" b="0" dirty="0" smtClean="0"/>
              <a:t>Night in</a:t>
            </a:r>
          </a:p>
          <a:p>
            <a:r>
              <a:rPr lang="en-US" b="0" dirty="0" smtClean="0"/>
              <a:t>Night out</a:t>
            </a:r>
            <a:endParaRPr lang="en-US" b="0" dirty="0"/>
          </a:p>
        </p:txBody>
      </p:sp>
      <p:sp>
        <p:nvSpPr>
          <p:cNvPr id="4" name="Text Placeholder 2"/>
          <p:cNvSpPr txBox="1">
            <a:spLocks/>
          </p:cNvSpPr>
          <p:nvPr/>
        </p:nvSpPr>
        <p:spPr>
          <a:xfrm>
            <a:off x="468153" y="1811318"/>
            <a:ext cx="3676804" cy="27351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Font typeface="Lucida Grande"/>
              <a:buNone/>
            </a:pPr>
            <a:r>
              <a:rPr lang="en-US" b="0" dirty="0" smtClean="0">
                <a:latin typeface="Garamond"/>
                <a:ea typeface="Garamond"/>
                <a:cs typeface="Garamond"/>
              </a:rPr>
              <a:t>Train station factors:</a:t>
            </a:r>
          </a:p>
          <a:p>
            <a:r>
              <a:rPr lang="en-US" b="0" dirty="0" smtClean="0">
                <a:latin typeface="Garamond"/>
                <a:ea typeface="Garamond"/>
                <a:cs typeface="Garamond"/>
              </a:rPr>
              <a:t>Station busyness</a:t>
            </a:r>
          </a:p>
          <a:p>
            <a:r>
              <a:rPr lang="en-US" b="0" dirty="0" smtClean="0">
                <a:latin typeface="Garamond"/>
                <a:ea typeface="Garamond"/>
                <a:cs typeface="Garamond"/>
              </a:rPr>
              <a:t>How commercial is the area</a:t>
            </a:r>
          </a:p>
          <a:p>
            <a:r>
              <a:rPr lang="en-US" b="0" dirty="0" smtClean="0">
                <a:latin typeface="Garamond"/>
                <a:ea typeface="Garamond"/>
                <a:cs typeface="Garamond"/>
              </a:rPr>
              <a:t>How residential is the area</a:t>
            </a:r>
          </a:p>
          <a:p>
            <a:r>
              <a:rPr lang="en-US" b="0" dirty="0" smtClean="0">
                <a:latin typeface="Garamond"/>
                <a:ea typeface="Garamond"/>
                <a:cs typeface="Garamond"/>
              </a:rPr>
              <a:t>The nightlife in the area</a:t>
            </a:r>
          </a:p>
          <a:p>
            <a:r>
              <a:rPr lang="en-US" b="0" dirty="0" smtClean="0">
                <a:latin typeface="Garamond"/>
                <a:ea typeface="Garamond"/>
                <a:cs typeface="Garamond"/>
              </a:rPr>
              <a:t>Road traffic jam in the area</a:t>
            </a:r>
          </a:p>
          <a:p>
            <a:r>
              <a:rPr lang="en-US" b="0" dirty="0" smtClean="0">
                <a:latin typeface="Garamond"/>
                <a:ea typeface="Garamond"/>
                <a:cs typeface="Garamond"/>
              </a:rPr>
              <a:t>Public transport snobbery in the area </a:t>
            </a:r>
          </a:p>
          <a:p>
            <a:endParaRPr lang="en-US" b="0" dirty="0">
              <a:latin typeface="Garamond"/>
              <a:ea typeface="Garamond"/>
              <a:cs typeface="Garamond"/>
            </a:endParaRPr>
          </a:p>
        </p:txBody>
      </p:sp>
      <p:sp>
        <p:nvSpPr>
          <p:cNvPr id="5" name="TextBox 4"/>
          <p:cNvSpPr txBox="1"/>
          <p:nvPr/>
        </p:nvSpPr>
        <p:spPr>
          <a:xfrm>
            <a:off x="1443960" y="1067016"/>
            <a:ext cx="6023246"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These can be combined linearly to create these:</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cxnSp>
        <p:nvCxnSpPr>
          <p:cNvPr id="7" name="Straight Arrow Connector 6"/>
          <p:cNvCxnSpPr/>
          <p:nvPr/>
        </p:nvCxnSpPr>
        <p:spPr>
          <a:xfrm>
            <a:off x="1547903" y="1523551"/>
            <a:ext cx="9922" cy="29162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7173934" y="1523551"/>
            <a:ext cx="218295" cy="287767"/>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09189" y="4535524"/>
            <a:ext cx="334116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PCA finds</a:t>
            </a:r>
            <a:r>
              <a:rPr kumimoji="0" lang="en-US" sz="2300" b="1"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the best factors</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62595260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dirty="0" err="1" smtClean="0">
                <a:latin typeface="Courier New"/>
                <a:cs typeface="Courier New"/>
              </a:rPr>
              <a:t>sklearn.decomposition</a:t>
            </a:r>
            <a:endParaRPr lang="en-US" dirty="0" smtClean="0">
              <a:latin typeface="Courier New"/>
              <a:cs typeface="Courier New"/>
            </a:endParaRPr>
          </a:p>
          <a:p>
            <a:pPr marL="40639" indent="0">
              <a:buNone/>
            </a:pPr>
            <a:r>
              <a:rPr lang="en-US" b="0" dirty="0" smtClean="0">
                <a:latin typeface="Courier New"/>
                <a:cs typeface="Courier New"/>
              </a:rPr>
              <a:t>Data = </a:t>
            </a:r>
            <a:r>
              <a:rPr lang="en-US" b="0" dirty="0" err="1" smtClean="0">
                <a:latin typeface="Courier New"/>
                <a:cs typeface="Courier New"/>
              </a:rPr>
              <a:t>pandas.read_csv</a:t>
            </a:r>
            <a:r>
              <a:rPr lang="en-US" b="0" dirty="0" smtClean="0">
                <a:latin typeface="Courier New"/>
                <a:cs typeface="Courier New"/>
              </a:rPr>
              <a:t>(…)</a:t>
            </a:r>
          </a:p>
          <a:p>
            <a:pPr marL="40639" indent="0">
              <a:buNone/>
            </a:pPr>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a:t>
            </a:r>
            <a:r>
              <a:rPr lang="en-US" dirty="0" err="1" smtClean="0">
                <a:latin typeface="Courier New"/>
                <a:cs typeface="Courier New"/>
              </a:rPr>
              <a:t>PCA</a:t>
            </a:r>
            <a:r>
              <a:rPr lang="en-US" b="0" dirty="0" smtClean="0">
                <a:latin typeface="Courier New"/>
                <a:cs typeface="Courier New"/>
              </a:rPr>
              <a:t>(</a:t>
            </a:r>
            <a:r>
              <a:rPr lang="en-US" dirty="0" smtClean="0">
                <a:latin typeface="Courier New"/>
                <a:cs typeface="Courier New"/>
              </a:rPr>
              <a:t>whiten=True</a:t>
            </a:r>
            <a:r>
              <a:rPr lang="en-US" b="0" dirty="0" smtClean="0">
                <a:latin typeface="Courier New"/>
                <a:cs typeface="Courier New"/>
              </a:rPr>
              <a:t>)</a:t>
            </a:r>
          </a:p>
          <a:p>
            <a:pPr marL="40639" indent="0">
              <a:buNone/>
            </a:pPr>
            <a:r>
              <a:rPr lang="en-US" b="0" dirty="0" err="1" smtClean="0">
                <a:latin typeface="Courier New"/>
                <a:cs typeface="Courier New"/>
              </a:rPr>
              <a:t>Warped_data</a:t>
            </a:r>
            <a:r>
              <a:rPr lang="en-US" b="0" dirty="0" smtClean="0">
                <a:latin typeface="Courier New"/>
                <a:cs typeface="Courier New"/>
              </a:rPr>
              <a:t>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err="1" smtClean="0">
                <a:latin typeface="Courier New"/>
                <a:cs typeface="Courier New"/>
              </a:rPr>
              <a:t>Most_Important</a:t>
            </a:r>
            <a:r>
              <a:rPr lang="en-US" b="0" dirty="0" smtClean="0">
                <a:latin typeface="Courier New"/>
                <a:cs typeface="Courier New"/>
              </a:rPr>
              <a:t> = </a:t>
            </a:r>
            <a:r>
              <a:rPr lang="en-US" b="0" dirty="0" err="1" smtClean="0">
                <a:latin typeface="Courier New"/>
                <a:cs typeface="Courier New"/>
              </a:rPr>
              <a:t>Warped_data</a:t>
            </a:r>
            <a:r>
              <a:rPr lang="en-US" b="0" dirty="0" smtClean="0">
                <a:latin typeface="Courier New"/>
                <a:cs typeface="Courier New"/>
              </a:rPr>
              <a:t>[:,0]</a:t>
            </a:r>
          </a:p>
          <a:p>
            <a:pPr marL="40639" indent="0">
              <a:buNone/>
            </a:pPr>
            <a:r>
              <a:rPr lang="en-US" b="0" dirty="0" err="1" smtClean="0">
                <a:latin typeface="Courier New"/>
                <a:cs typeface="Courier New"/>
              </a:rPr>
              <a:t>Next_Most_Important</a:t>
            </a:r>
            <a:r>
              <a:rPr lang="en-US" b="0" dirty="0" smtClean="0">
                <a:latin typeface="Courier New"/>
                <a:cs typeface="Courier New"/>
              </a:rPr>
              <a:t> </a:t>
            </a:r>
            <a:r>
              <a:rPr lang="en-US" b="0" dirty="0">
                <a:latin typeface="Courier New"/>
                <a:cs typeface="Courier New"/>
              </a:rPr>
              <a:t>= </a:t>
            </a:r>
            <a:r>
              <a:rPr lang="en-US" b="0" dirty="0" err="1">
                <a:latin typeface="Courier New"/>
                <a:cs typeface="Courier New"/>
              </a:rPr>
              <a:t>Warped_data</a:t>
            </a:r>
            <a:r>
              <a:rPr lang="en-US" b="0" dirty="0">
                <a:latin typeface="Courier New"/>
                <a:cs typeface="Courier New"/>
              </a:rPr>
              <a:t>[:</a:t>
            </a:r>
            <a:r>
              <a:rPr lang="en-US" b="0" dirty="0" smtClean="0">
                <a:latin typeface="Courier New"/>
                <a:cs typeface="Courier New"/>
              </a:rPr>
              <a:t>,1]</a:t>
            </a:r>
          </a:p>
          <a:p>
            <a:pPr marL="40639" indent="0">
              <a:buNone/>
            </a:pPr>
            <a:r>
              <a:rPr lang="en-US" b="0" dirty="0" err="1">
                <a:latin typeface="Courier New"/>
                <a:cs typeface="Courier New"/>
              </a:rPr>
              <a:t>m</a:t>
            </a:r>
            <a:r>
              <a:rPr lang="en-US" b="0" dirty="0" err="1" smtClean="0">
                <a:latin typeface="Courier New"/>
                <a:cs typeface="Courier New"/>
              </a:rPr>
              <a:t>atplotlib.pyplot.scatter</a:t>
            </a:r>
            <a:r>
              <a:rPr lang="en-US" b="0" dirty="0" smtClean="0">
                <a:latin typeface="Courier New"/>
                <a:cs typeface="Courier New"/>
              </a:rPr>
              <a:t>(</a:t>
            </a:r>
            <a:r>
              <a:rPr lang="en-US" b="0" dirty="0" err="1" smtClean="0">
                <a:latin typeface="Courier New"/>
                <a:cs typeface="Courier New"/>
              </a:rPr>
              <a:t>Most_Import</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Next_Most_Important</a:t>
            </a:r>
            <a:r>
              <a:rPr lang="en-US" b="0" dirty="0" smtClean="0">
                <a:latin typeface="Courier New"/>
                <a:cs typeface="Courier New"/>
              </a:rPr>
              <a:t>)</a:t>
            </a: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2854914861"/>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we often do</a:t>
            </a:r>
            <a:endParaRPr lang="en-US" dirty="0"/>
          </a:p>
        </p:txBody>
      </p:sp>
      <p:sp>
        <p:nvSpPr>
          <p:cNvPr id="3" name="Text Placeholder 2"/>
          <p:cNvSpPr>
            <a:spLocks noGrp="1"/>
          </p:cNvSpPr>
          <p:nvPr>
            <p:ph type="body" idx="1"/>
          </p:nvPr>
        </p:nvSpPr>
        <p:spPr/>
        <p:txBody>
          <a:bodyPr/>
          <a:lstStyle/>
          <a:p>
            <a:r>
              <a:rPr lang="en-US" b="0" dirty="0">
                <a:latin typeface="Courier New"/>
                <a:cs typeface="Courier New"/>
              </a:rPr>
              <a:t>.</a:t>
            </a:r>
            <a:r>
              <a:rPr lang="en-US" b="0" dirty="0" err="1">
                <a:latin typeface="Courier New"/>
                <a:cs typeface="Courier New"/>
              </a:rPr>
              <a:t>inverse_transform</a:t>
            </a:r>
            <a:r>
              <a:rPr lang="en-US" b="0" dirty="0">
                <a:latin typeface="Courier New"/>
                <a:cs typeface="Courier New"/>
              </a:rPr>
              <a:t>()</a:t>
            </a:r>
            <a:r>
              <a:rPr lang="en-US" b="0" dirty="0"/>
              <a:t>takes you from PCA-space back to the </a:t>
            </a:r>
            <a:r>
              <a:rPr lang="en-US" b="0" dirty="0" smtClean="0"/>
              <a:t>original</a:t>
            </a:r>
          </a:p>
          <a:p>
            <a:endParaRPr lang="en-US" b="0" dirty="0"/>
          </a:p>
          <a:p>
            <a:r>
              <a:rPr lang="en-US" b="0" dirty="0" smtClean="0"/>
              <a:t>Assume that there are only 2 or 3 important dimensions initially</a:t>
            </a:r>
          </a:p>
          <a:p>
            <a:pPr lvl="1"/>
            <a:r>
              <a:rPr lang="en-US" b="0" dirty="0" smtClean="0"/>
              <a:t>It is all you will be able to </a:t>
            </a:r>
            <a:r>
              <a:rPr lang="en-US" b="0" dirty="0" err="1" smtClean="0"/>
              <a:t>visualise</a:t>
            </a:r>
            <a:r>
              <a:rPr lang="en-US" b="0" dirty="0" smtClean="0"/>
              <a:t> anyway</a:t>
            </a:r>
          </a:p>
          <a:p>
            <a:pPr lvl="1"/>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sklearn.decomposition.PCA</a:t>
            </a:r>
            <a:r>
              <a:rPr lang="en-US" b="0" dirty="0" smtClean="0">
                <a:latin typeface="Courier New"/>
                <a:cs typeface="Courier New"/>
              </a:rPr>
              <a:t>(</a:t>
            </a:r>
            <a:r>
              <a:rPr lang="en-US" b="0" dirty="0" err="1" smtClean="0">
                <a:latin typeface="Courier New"/>
                <a:cs typeface="Courier New"/>
              </a:rPr>
              <a:t>n_components</a:t>
            </a:r>
            <a:r>
              <a:rPr lang="en-US" b="0" dirty="0" smtClean="0">
                <a:latin typeface="Courier New"/>
                <a:cs typeface="Courier New"/>
              </a:rPr>
              <a:t>=2)</a:t>
            </a:r>
          </a:p>
          <a:p>
            <a:pPr lvl="1"/>
            <a:endParaRPr lang="en-US" b="0" dirty="0" smtClean="0">
              <a:latin typeface="Courier New"/>
              <a:cs typeface="Courier New"/>
            </a:endParaRPr>
          </a:p>
          <a:p>
            <a:r>
              <a:rPr lang="en-US" b="0" dirty="0" smtClean="0"/>
              <a:t>Put together, how badly does this mangle your data?</a:t>
            </a:r>
            <a:endParaRPr lang="en-US" b="0" dirty="0" smtClean="0">
              <a:latin typeface="Courier New"/>
              <a:cs typeface="Courier New"/>
            </a:endParaRPr>
          </a:p>
          <a:p>
            <a:pPr lvl="1"/>
            <a:endParaRPr lang="en-US" b="0" dirty="0">
              <a:latin typeface="Courier New"/>
              <a:cs typeface="Courier New"/>
            </a:endParaRPr>
          </a:p>
          <a:p>
            <a:pPr marL="40639" lvl="1" indent="0">
              <a:buNone/>
            </a:pPr>
            <a:r>
              <a:rPr lang="en-US" b="0" dirty="0" err="1" smtClean="0">
                <a:latin typeface="Courier New"/>
                <a:cs typeface="Courier New"/>
              </a:rPr>
              <a:t>Pca</a:t>
            </a:r>
            <a:r>
              <a:rPr lang="en-US" b="0" dirty="0" smtClean="0">
                <a:latin typeface="Courier New"/>
                <a:cs typeface="Courier New"/>
              </a:rPr>
              <a:t> = </a:t>
            </a:r>
            <a:r>
              <a:rPr lang="en-US" b="0" dirty="0" err="1">
                <a:latin typeface="Courier New"/>
                <a:cs typeface="Courier New"/>
              </a:rPr>
              <a:t>sklearn.decomposition.PCA</a:t>
            </a:r>
            <a:r>
              <a:rPr lang="en-US" b="0" dirty="0">
                <a:latin typeface="Courier New"/>
                <a:cs typeface="Courier New"/>
              </a:rPr>
              <a:t>(</a:t>
            </a:r>
            <a:r>
              <a:rPr lang="en-US" b="0" dirty="0" err="1">
                <a:latin typeface="Courier New"/>
                <a:cs typeface="Courier New"/>
              </a:rPr>
              <a:t>n_components</a:t>
            </a:r>
            <a:r>
              <a:rPr lang="en-US" b="0" dirty="0">
                <a:latin typeface="Courier New"/>
                <a:cs typeface="Courier New"/>
              </a:rPr>
              <a:t>=2)</a:t>
            </a:r>
          </a:p>
          <a:p>
            <a:pPr marL="40639" indent="0">
              <a:buNone/>
            </a:pPr>
            <a:r>
              <a:rPr lang="en-US" b="0" dirty="0" smtClean="0">
                <a:latin typeface="Courier New"/>
                <a:cs typeface="Courier New"/>
              </a:rPr>
              <a:t>Results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smtClean="0">
                <a:latin typeface="Courier New"/>
                <a:cs typeface="Courier New"/>
              </a:rPr>
              <a:t>Simplification = </a:t>
            </a:r>
            <a:r>
              <a:rPr lang="en-US" b="0" dirty="0" err="1" smtClean="0">
                <a:latin typeface="Courier New"/>
                <a:cs typeface="Courier New"/>
              </a:rPr>
              <a:t>Pca.inverse_transform</a:t>
            </a:r>
            <a:r>
              <a:rPr lang="en-US" b="0" dirty="0" smtClean="0">
                <a:latin typeface="Courier New"/>
                <a:cs typeface="Courier New"/>
              </a:rPr>
              <a:t>(Results)</a:t>
            </a:r>
          </a:p>
        </p:txBody>
      </p:sp>
    </p:spTree>
    <p:extLst>
      <p:ext uri="{BB962C8B-B14F-4D97-AF65-F5344CB8AC3E}">
        <p14:creationId xmlns:p14="http://schemas.microsoft.com/office/powerpoint/2010/main" val="641510387"/>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Interpretation</a:t>
            </a:r>
            <a:endParaRPr lang="en-US" dirty="0"/>
          </a:p>
        </p:txBody>
      </p:sp>
      <p:sp>
        <p:nvSpPr>
          <p:cNvPr id="3" name="Text Placeholder 2"/>
          <p:cNvSpPr>
            <a:spLocks noGrp="1"/>
          </p:cNvSpPr>
          <p:nvPr>
            <p:ph type="body" idx="1"/>
          </p:nvPr>
        </p:nvSpPr>
        <p:spPr/>
        <p:txBody>
          <a:bodyPr/>
          <a:lstStyle/>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Pca.explained_variance_ratio</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  </a:t>
            </a:r>
            <a:r>
              <a:rPr lang="tr-TR" sz="1600" dirty="0" smtClean="0">
                <a:latin typeface="Courier New"/>
                <a:cs typeface="Courier New"/>
              </a:rPr>
              <a:t>0.911, 0.0882, 1.300e</a:t>
            </a:r>
            <a:r>
              <a:rPr lang="tr-TR" sz="1600" dirty="0">
                <a:latin typeface="Courier New"/>
                <a:cs typeface="Courier New"/>
              </a:rPr>
              <a:t>-04</a:t>
            </a:r>
            <a:r>
              <a:rPr lang="tr-TR" sz="1600" dirty="0" smtClean="0">
                <a:latin typeface="Courier New"/>
                <a:cs typeface="Courier New"/>
              </a:rPr>
              <a:t>, 1.610-</a:t>
            </a:r>
            <a:r>
              <a:rPr lang="tr-TR" sz="1600" dirty="0">
                <a:latin typeface="Courier New"/>
                <a:cs typeface="Courier New"/>
              </a:rPr>
              <a:t>05])</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endParaRPr lang="en-US" sz="1600" b="0" dirty="0" smtClean="0">
              <a:latin typeface="Courier New"/>
              <a:cs typeface="Courier New"/>
            </a:endParaRPr>
          </a:p>
        </p:txBody>
      </p:sp>
      <p:sp>
        <p:nvSpPr>
          <p:cNvPr id="4" name="TextBox 3"/>
          <p:cNvSpPr txBox="1"/>
          <p:nvPr/>
        </p:nvSpPr>
        <p:spPr>
          <a:xfrm>
            <a:off x="1391866" y="2021706"/>
            <a:ext cx="331204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Garamond"/>
                <a:ea typeface="Garamond"/>
                <a:cs typeface="Garamond"/>
              </a:rPr>
              <a:t>91% the first vector, 8% the second</a:t>
            </a:r>
            <a:endParaRPr kumimoji="0" lang="en-US" sz="1800" b="0" i="0" u="none" strike="noStrike" cap="none" spc="0" normalizeH="0" baseline="0" dirty="0">
              <a:ln>
                <a:noFill/>
              </a:ln>
              <a:solidFill>
                <a:schemeClr val="accent5"/>
              </a:solidFill>
              <a:effectLst/>
              <a:uFill>
                <a:solidFill>
                  <a:srgbClr val="000000"/>
                </a:solidFill>
              </a:uFill>
              <a:latin typeface="Garamond"/>
              <a:ea typeface="Garamond"/>
              <a:cs typeface="Garamond"/>
              <a:sym typeface="Helvetica"/>
            </a:endParaRPr>
          </a:p>
        </p:txBody>
      </p:sp>
      <p:cxnSp>
        <p:nvCxnSpPr>
          <p:cNvPr id="6" name="Straight Arrow Connector 5"/>
          <p:cNvCxnSpPr/>
          <p:nvPr/>
        </p:nvCxnSpPr>
        <p:spPr>
          <a:xfrm flipV="1">
            <a:off x="2073793" y="1667017"/>
            <a:ext cx="9922" cy="267913"/>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7" name="Straight Arrow Connector 6"/>
          <p:cNvCxnSpPr/>
          <p:nvPr/>
        </p:nvCxnSpPr>
        <p:spPr>
          <a:xfrm flipH="1" flipV="1">
            <a:off x="3069601" y="1685461"/>
            <a:ext cx="571939" cy="336245"/>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3856945" y="2700009"/>
            <a:ext cx="499741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Garamond"/>
                <a:ea typeface="Garamond"/>
                <a:cs typeface="Garamond"/>
              </a:rPr>
              <a:t>Most variation is in these last two (correlated) columns</a:t>
            </a:r>
            <a:endParaRPr kumimoji="0" lang="en-US" sz="1800" b="0" i="0" u="none" strike="noStrike" cap="none" spc="0" normalizeH="0" baseline="0" dirty="0">
              <a:ln>
                <a:noFill/>
              </a:ln>
              <a:solidFill>
                <a:schemeClr val="accent5"/>
              </a:solidFill>
              <a:effectLst/>
              <a:uFill>
                <a:solidFill>
                  <a:srgbClr val="000000"/>
                </a:solidFill>
              </a:uFill>
              <a:latin typeface="Garamond"/>
              <a:ea typeface="Garamond"/>
              <a:cs typeface="Garamond"/>
              <a:sym typeface="Helvetica"/>
            </a:endParaRPr>
          </a:p>
        </p:txBody>
      </p:sp>
      <p:sp>
        <p:nvSpPr>
          <p:cNvPr id="10" name="Oval 9"/>
          <p:cNvSpPr/>
          <p:nvPr/>
        </p:nvSpPr>
        <p:spPr>
          <a:xfrm>
            <a:off x="4524641" y="3057697"/>
            <a:ext cx="3304175" cy="641975"/>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11" name="Oval 10"/>
          <p:cNvSpPr/>
          <p:nvPr/>
        </p:nvSpPr>
        <p:spPr>
          <a:xfrm>
            <a:off x="2970376" y="3315686"/>
            <a:ext cx="3304175" cy="641975"/>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156114796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4" name="Shape 1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5" name="Shape 1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6" name="Shape 1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7" name="Shape 16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68" name="Shape 168"/>
          <p:cNvSpPr>
            <a:spLocks noGrp="1"/>
          </p:cNvSpPr>
          <p:nvPr>
            <p:ph type="title"/>
          </p:nvPr>
        </p:nvSpPr>
        <p:spPr>
          <a:prstGeom prst="rect">
            <a:avLst/>
          </a:prstGeom>
        </p:spPr>
        <p:txBody>
          <a:bodyPr/>
          <a:lstStyle/>
          <a:p>
            <a:r>
              <a:t>AGENDA</a:t>
            </a:r>
          </a:p>
        </p:txBody>
      </p:sp>
      <p:sp>
        <p:nvSpPr>
          <p:cNvPr id="169" name="Shape 169"/>
          <p:cNvSpPr>
            <a:spLocks noGrp="1"/>
          </p:cNvSpPr>
          <p:nvPr>
            <p:ph type="body" idx="1"/>
          </p:nvPr>
        </p:nvSpPr>
        <p:spPr>
          <a:prstGeom prst="rect">
            <a:avLst/>
          </a:prstGeom>
        </p:spPr>
        <p:txBody>
          <a:bodyPr/>
          <a:lstStyle/>
          <a:p>
            <a:pPr marL="352777" indent="-352777">
              <a:buClrTx/>
              <a:buSzPct val="100000"/>
              <a:buFontTx/>
              <a:buAutoNum type="arabicPeriod"/>
            </a:pPr>
            <a:r>
              <a:rPr lang="en-AU" dirty="0" smtClean="0"/>
              <a:t>Reminder about homework for this weekend</a:t>
            </a:r>
          </a:p>
          <a:p>
            <a:pPr marL="352777" indent="-352777">
              <a:buClrTx/>
              <a:buSzPct val="100000"/>
              <a:buFontTx/>
              <a:buAutoNum type="arabicPeriod"/>
            </a:pPr>
            <a:r>
              <a:rPr lang="en-AU" dirty="0" smtClean="0"/>
              <a:t>What is the curse of dimensionality?</a:t>
            </a:r>
          </a:p>
          <a:p>
            <a:pPr marL="352777" indent="-352777">
              <a:buClrTx/>
              <a:buSzPct val="100000"/>
              <a:buFontTx/>
              <a:buAutoNum type="arabicPeriod"/>
            </a:pPr>
            <a:r>
              <a:rPr dirty="0" smtClean="0"/>
              <a:t>What </a:t>
            </a:r>
            <a:r>
              <a:rPr dirty="0"/>
              <a:t>is Dimensionality Reduction?</a:t>
            </a:r>
          </a:p>
          <a:p>
            <a:pPr marL="352777" indent="-352777">
              <a:buClrTx/>
              <a:buSzPct val="100000"/>
              <a:buFontTx/>
              <a:buAutoNum type="arabicPeriod"/>
            </a:pPr>
            <a:r>
              <a:rPr dirty="0" smtClean="0"/>
              <a:t>What </a:t>
            </a:r>
            <a:r>
              <a:rPr dirty="0"/>
              <a:t>is Principal Component Analysis</a:t>
            </a:r>
            <a:r>
              <a:rPr dirty="0" smtClean="0"/>
              <a:t>?</a:t>
            </a:r>
            <a:endParaRPr lang="en-AU" dirty="0" smtClean="0"/>
          </a:p>
          <a:p>
            <a:pPr marL="352777" indent="-352777">
              <a:buClrTx/>
              <a:buSzPct val="100000"/>
              <a:buFontTx/>
              <a:buAutoNum type="arabicPeriod"/>
            </a:pPr>
            <a:r>
              <a:rPr lang="en-AU" dirty="0" smtClean="0"/>
              <a:t>What is Manifold </a:t>
            </a:r>
            <a:r>
              <a:rPr lang="en-AU" smtClean="0"/>
              <a:t>Learning?</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Sparse PCA</a:t>
            </a:r>
            <a:endParaRPr lang="en-US" dirty="0"/>
          </a:p>
        </p:txBody>
      </p:sp>
      <p:sp>
        <p:nvSpPr>
          <p:cNvPr id="4" name="Text Placeholder 2"/>
          <p:cNvSpPr>
            <a:spLocks noGrp="1"/>
          </p:cNvSpPr>
          <p:nvPr>
            <p:ph type="body" idx="1"/>
          </p:nvPr>
        </p:nvSpPr>
        <p:spPr>
          <a:xfrm>
            <a:off x="468154" y="983297"/>
            <a:ext cx="8342986" cy="1765296"/>
          </a:xfrm>
        </p:spPr>
        <p:txBody>
          <a:bodyPr/>
          <a:lstStyle/>
          <a:p>
            <a:pPr marL="40639" indent="0">
              <a:buNone/>
            </a:pPr>
            <a:r>
              <a:rPr lang="en-US" sz="1600" b="0" dirty="0" smtClean="0">
                <a:latin typeface="Courier New"/>
                <a:cs typeface="Courier New"/>
              </a:rPr>
              <a:t>print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r>
              <a:rPr lang="tr-TR" sz="1600" dirty="0" smtClean="0">
                <a:latin typeface="Courier New"/>
                <a:cs typeface="Courier New"/>
              </a:rPr>
              <a:t>)</a:t>
            </a:r>
          </a:p>
          <a:p>
            <a:pPr marL="40639" indent="0">
              <a:buNone/>
            </a:pPr>
            <a:endParaRPr lang="en-US" sz="1600" b="0" dirty="0" smtClean="0">
              <a:latin typeface="Courier New"/>
              <a:cs typeface="Courier New"/>
            </a:endParaRPr>
          </a:p>
        </p:txBody>
      </p:sp>
      <p:sp>
        <p:nvSpPr>
          <p:cNvPr id="5" name="TextBox 4"/>
          <p:cNvSpPr txBox="1"/>
          <p:nvPr/>
        </p:nvSpPr>
        <p:spPr>
          <a:xfrm>
            <a:off x="3816829" y="960923"/>
            <a:ext cx="205474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Garamond"/>
                <a:ea typeface="Garamond"/>
                <a:cs typeface="Garamond"/>
              </a:rPr>
              <a:t>Might as well be zero. </a:t>
            </a:r>
            <a:endParaRPr kumimoji="0" lang="en-US" sz="1800" b="0" i="0" u="none" strike="noStrike" cap="none" spc="0" normalizeH="0" baseline="0" dirty="0">
              <a:ln>
                <a:noFill/>
              </a:ln>
              <a:solidFill>
                <a:schemeClr val="accent5"/>
              </a:solidFill>
              <a:effectLst/>
              <a:uFill>
                <a:solidFill>
                  <a:srgbClr val="000000"/>
                </a:solidFill>
              </a:uFill>
              <a:latin typeface="Garamond"/>
              <a:ea typeface="Garamond"/>
              <a:cs typeface="Garamond"/>
              <a:sym typeface="Helvetica"/>
            </a:endParaRPr>
          </a:p>
        </p:txBody>
      </p:sp>
      <p:sp>
        <p:nvSpPr>
          <p:cNvPr id="6" name="Oval 5"/>
          <p:cNvSpPr/>
          <p:nvPr/>
        </p:nvSpPr>
        <p:spPr>
          <a:xfrm>
            <a:off x="1379224" y="1212072"/>
            <a:ext cx="3304175" cy="641975"/>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8" name="TextBox 7"/>
          <p:cNvSpPr txBox="1"/>
          <p:nvPr/>
        </p:nvSpPr>
        <p:spPr>
          <a:xfrm>
            <a:off x="468153" y="2912225"/>
            <a:ext cx="6719788"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latin typeface="Garamond"/>
                <a:ea typeface="Garamond"/>
                <a:cs typeface="Garamond"/>
              </a:rPr>
              <a:t>Use </a:t>
            </a:r>
            <a:r>
              <a:rPr lang="en-US" b="0" dirty="0" err="1" smtClean="0">
                <a:latin typeface="Courier New"/>
                <a:ea typeface="Garamond"/>
                <a:cs typeface="Courier New"/>
              </a:rPr>
              <a:t>sklearn.decomposition.SparsePCA</a:t>
            </a:r>
            <a:r>
              <a:rPr lang="en-US" b="0" dirty="0" smtClean="0">
                <a:latin typeface="Courier New"/>
                <a:ea typeface="Garamond"/>
                <a:cs typeface="Courier New"/>
              </a:rPr>
              <a:t>()</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latin typeface="Garamond"/>
                <a:ea typeface="Garamond"/>
                <a:cs typeface="Garamond"/>
              </a:rPr>
              <a:t>Punishes low numbers and tries to use zero instead</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latin typeface="Garamond"/>
                <a:ea typeface="Garamond"/>
                <a:cs typeface="Garamond"/>
              </a:rPr>
              <a:t>Makes for more comprehensible models</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Much, much</a:t>
            </a:r>
            <a:r>
              <a:rPr kumimoji="0" lang="en-US" sz="2300" b="0"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slower</a:t>
            </a:r>
            <a:endParaRPr kumimoji="0" lang="en-US" sz="23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54646682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PCA</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1542408"/>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MANIFOLD LEARNING</a:t>
            </a:r>
            <a:endParaRPr dirty="0"/>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108080471"/>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Manifold learning</a:t>
            </a:r>
            <a:endParaRPr lang="en-US" dirty="0"/>
          </a:p>
        </p:txBody>
      </p:sp>
      <p:sp>
        <p:nvSpPr>
          <p:cNvPr id="3" name="Text Placeholder 2"/>
          <p:cNvSpPr>
            <a:spLocks noGrp="1"/>
          </p:cNvSpPr>
          <p:nvPr>
            <p:ph type="body" idx="1"/>
          </p:nvPr>
        </p:nvSpPr>
        <p:spPr/>
        <p:txBody>
          <a:bodyPr/>
          <a:lstStyle/>
          <a:p>
            <a:r>
              <a:rPr lang="en-US" dirty="0" smtClean="0"/>
              <a:t>Isn’t about learning</a:t>
            </a:r>
          </a:p>
          <a:p>
            <a:pPr lvl="1"/>
            <a:r>
              <a:rPr lang="en-US" dirty="0" smtClean="0"/>
              <a:t>It’s a decomposition technique</a:t>
            </a:r>
          </a:p>
          <a:p>
            <a:r>
              <a:rPr lang="en-US" dirty="0" smtClean="0"/>
              <a:t>Manifold</a:t>
            </a:r>
          </a:p>
          <a:p>
            <a:pPr lvl="1"/>
            <a:r>
              <a:rPr lang="en-US" dirty="0"/>
              <a:t>A</a:t>
            </a:r>
            <a:r>
              <a:rPr lang="en-US" dirty="0" smtClean="0"/>
              <a:t> </a:t>
            </a:r>
            <a:r>
              <a:rPr lang="en-US" dirty="0"/>
              <a:t>topological space that locally resembles Euclidean space near each point</a:t>
            </a:r>
            <a:r>
              <a:rPr lang="en-US" dirty="0" smtClean="0"/>
              <a:t>.</a:t>
            </a:r>
          </a:p>
          <a:p>
            <a:pPr lvl="2"/>
            <a:r>
              <a:rPr lang="en-US" dirty="0" err="1" smtClean="0"/>
              <a:t>Errm</a:t>
            </a:r>
            <a:r>
              <a:rPr lang="en-US" dirty="0" smtClean="0"/>
              <a:t>, a shape </a:t>
            </a:r>
            <a:r>
              <a:rPr lang="en-US" dirty="0" err="1" smtClean="0"/>
              <a:t>sorta</a:t>
            </a:r>
            <a:r>
              <a:rPr lang="en-US" dirty="0" smtClean="0"/>
              <a:t> thing</a:t>
            </a:r>
            <a:endParaRPr lang="en-US" dirty="0"/>
          </a:p>
        </p:txBody>
      </p:sp>
    </p:spTree>
    <p:extLst>
      <p:ext uri="{BB962C8B-B14F-4D97-AF65-F5344CB8AC3E}">
        <p14:creationId xmlns:p14="http://schemas.microsoft.com/office/powerpoint/2010/main" val="4083532983"/>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does it work? (</a:t>
            </a:r>
            <a:r>
              <a:rPr lang="en-US" dirty="0" err="1" smtClean="0"/>
              <a:t>Isomap</a:t>
            </a:r>
            <a:r>
              <a:rPr lang="en-US" dirty="0" smtClean="0"/>
              <a:t> example)</a:t>
            </a:r>
            <a:endParaRPr lang="en-US" dirty="0"/>
          </a:p>
        </p:txBody>
      </p:sp>
      <p:sp>
        <p:nvSpPr>
          <p:cNvPr id="3" name="Text Placeholder 2"/>
          <p:cNvSpPr>
            <a:spLocks noGrp="1"/>
          </p:cNvSpPr>
          <p:nvPr>
            <p:ph type="body" idx="1"/>
          </p:nvPr>
        </p:nvSpPr>
        <p:spPr/>
        <p:txBody>
          <a:bodyPr/>
          <a:lstStyle/>
          <a:p>
            <a:r>
              <a:rPr lang="en-US" dirty="0" smtClean="0"/>
              <a:t>For each point in the dataset, work out its nearest </a:t>
            </a:r>
            <a:r>
              <a:rPr lang="en-US" dirty="0" err="1" smtClean="0"/>
              <a:t>neighbours</a:t>
            </a:r>
            <a:endParaRPr lang="en-US" dirty="0" smtClean="0"/>
          </a:p>
          <a:p>
            <a:r>
              <a:rPr lang="en-US" dirty="0" smtClean="0"/>
              <a:t>Build the smallest connectedness graph</a:t>
            </a:r>
          </a:p>
          <a:p>
            <a:r>
              <a:rPr lang="en-US" dirty="0" smtClean="0"/>
              <a:t>Pretend that that is the data</a:t>
            </a:r>
          </a:p>
          <a:p>
            <a:r>
              <a:rPr lang="en-US" dirty="0" smtClean="0"/>
              <a:t>Decompose the data, throwing away factors that don’t explain much variance</a:t>
            </a:r>
          </a:p>
          <a:p>
            <a:r>
              <a:rPr lang="en-US" dirty="0" smtClean="0"/>
              <a:t>Invert the transform</a:t>
            </a:r>
          </a:p>
          <a:p>
            <a:r>
              <a:rPr lang="en-US" dirty="0" smtClean="0"/>
              <a:t>Reconstruct the graph</a:t>
            </a:r>
          </a:p>
          <a:p>
            <a:r>
              <a:rPr lang="en-US" dirty="0" smtClean="0"/>
              <a:t>Make a new set of points in a lower dimensional space with the same graph structure</a:t>
            </a:r>
          </a:p>
          <a:p>
            <a:endParaRPr lang="en-US" dirty="0"/>
          </a:p>
          <a:p>
            <a:endParaRPr lang="en-US" dirty="0" smtClean="0"/>
          </a:p>
          <a:p>
            <a:r>
              <a:rPr lang="en-US" dirty="0" smtClean="0"/>
              <a:t>Double the data size =&gt; roughly 8 times slower computation</a:t>
            </a:r>
            <a:endParaRPr lang="en-US" dirty="0"/>
          </a:p>
        </p:txBody>
      </p:sp>
    </p:spTree>
    <p:extLst>
      <p:ext uri="{BB962C8B-B14F-4D97-AF65-F5344CB8AC3E}">
        <p14:creationId xmlns:p14="http://schemas.microsoft.com/office/powerpoint/2010/main" val="174182923"/>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a:latin typeface="Courier New"/>
                <a:cs typeface="Courier New"/>
              </a:rPr>
              <a:t>lle</a:t>
            </a:r>
            <a:r>
              <a:rPr lang="en-US" b="0" dirty="0">
                <a:latin typeface="Courier New"/>
                <a:cs typeface="Courier New"/>
              </a:rPr>
              <a:t> = </a:t>
            </a:r>
            <a:r>
              <a:rPr lang="en-US" b="0" dirty="0" err="1">
                <a:latin typeface="Courier New"/>
                <a:cs typeface="Courier New"/>
              </a:rPr>
              <a:t>sklearn.manifold.LocallyLinearEmbedding</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n_components</a:t>
            </a:r>
            <a:r>
              <a:rPr lang="en-US" b="0" dirty="0">
                <a:latin typeface="Courier New"/>
                <a:cs typeface="Courier New"/>
              </a:rPr>
              <a:t>=2, </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n_neighbors</a:t>
            </a:r>
            <a:r>
              <a:rPr lang="en-US" b="0" dirty="0">
                <a:latin typeface="Courier New"/>
                <a:cs typeface="Courier New"/>
              </a:rPr>
              <a:t>=</a:t>
            </a:r>
            <a:r>
              <a:rPr lang="en-US" b="0" dirty="0" smtClean="0">
                <a:latin typeface="Courier New"/>
                <a:cs typeface="Courier New"/>
              </a:rPr>
              <a:t>10,</a:t>
            </a:r>
          </a:p>
          <a:p>
            <a:pPr marL="40639" indent="0">
              <a:buNone/>
            </a:pPr>
            <a:r>
              <a:rPr lang="en-US" b="0" dirty="0">
                <a:latin typeface="Courier New"/>
                <a:cs typeface="Courier New"/>
              </a:rPr>
              <a:t> </a:t>
            </a:r>
            <a:r>
              <a:rPr lang="en-US" b="0" dirty="0" smtClean="0">
                <a:latin typeface="Courier New"/>
                <a:cs typeface="Courier New"/>
              </a:rPr>
              <a:t>                    method=</a:t>
            </a:r>
            <a:r>
              <a:rPr lang="en-US" b="0" dirty="0">
                <a:latin typeface="Courier New"/>
                <a:cs typeface="Courier New"/>
              </a:rPr>
              <a:t>’</a:t>
            </a:r>
            <a:r>
              <a:rPr lang="en-US" b="0" dirty="0" smtClean="0">
                <a:latin typeface="Courier New"/>
                <a:cs typeface="Courier New"/>
              </a:rPr>
              <a:t>modified’)</a:t>
            </a:r>
          </a:p>
          <a:p>
            <a:pPr marL="40639" indent="0">
              <a:buNone/>
            </a:pPr>
            <a:r>
              <a:rPr lang="en-US" b="0" dirty="0" err="1" smtClean="0">
                <a:latin typeface="Courier New"/>
                <a:cs typeface="Courier New"/>
              </a:rPr>
              <a:t>New_data</a:t>
            </a:r>
            <a:r>
              <a:rPr lang="en-US" b="0" dirty="0" smtClean="0">
                <a:latin typeface="Courier New"/>
                <a:cs typeface="Courier New"/>
              </a:rPr>
              <a:t> = </a:t>
            </a:r>
            <a:r>
              <a:rPr lang="en-US" b="0" dirty="0" err="1" smtClean="0">
                <a:latin typeface="Courier New"/>
                <a:cs typeface="Courier New"/>
              </a:rPr>
              <a:t>lle.fit_transform</a:t>
            </a:r>
            <a:r>
              <a:rPr lang="en-US" b="0" dirty="0" smtClean="0">
                <a:latin typeface="Courier New"/>
                <a:cs typeface="Courier New"/>
              </a:rPr>
              <a:t>(Data)</a:t>
            </a:r>
          </a:p>
          <a:p>
            <a:pPr marL="40639" indent="0">
              <a:buNone/>
            </a:pPr>
            <a:r>
              <a:rPr lang="en-US" b="0" dirty="0" err="1" smtClean="0">
                <a:latin typeface="Courier New"/>
                <a:cs typeface="Courier New"/>
              </a:rPr>
              <a:t>matplotlib.pyplot.scatter</a:t>
            </a:r>
            <a:r>
              <a:rPr lang="en-US" b="0" dirty="0" smtClean="0">
                <a:latin typeface="Courier New"/>
                <a:cs typeface="Courier New"/>
              </a:rPr>
              <a:t>(</a:t>
            </a:r>
            <a:r>
              <a:rPr lang="en-US" b="0" dirty="0" err="1" smtClean="0">
                <a:latin typeface="Courier New"/>
                <a:cs typeface="Courier New"/>
              </a:rPr>
              <a:t>New_data</a:t>
            </a:r>
            <a:r>
              <a:rPr lang="en-US" b="0" dirty="0" smtClean="0">
                <a:latin typeface="Courier New"/>
                <a:cs typeface="Courier New"/>
              </a:rPr>
              <a:t>[:,0],</a:t>
            </a:r>
            <a:r>
              <a:rPr lang="en-US" b="0" dirty="0" err="1" smtClean="0">
                <a:latin typeface="Courier New"/>
                <a:cs typeface="Courier New"/>
              </a:rPr>
              <a:t>New_data</a:t>
            </a:r>
            <a:r>
              <a:rPr lang="en-US" b="0" dirty="0" smtClean="0">
                <a:latin typeface="Courier New"/>
                <a:cs typeface="Courier New"/>
              </a:rPr>
              <a:t>[:,1])</a:t>
            </a: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58545843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umm, what can we do with that transform?</a:t>
            </a:r>
            <a:endParaRPr lang="en-US" dirty="0"/>
          </a:p>
        </p:txBody>
      </p:sp>
      <p:sp>
        <p:nvSpPr>
          <p:cNvPr id="3" name="Text Placeholder 2"/>
          <p:cNvSpPr>
            <a:spLocks noGrp="1"/>
          </p:cNvSpPr>
          <p:nvPr>
            <p:ph type="body" idx="1"/>
          </p:nvPr>
        </p:nvSpPr>
        <p:spPr/>
        <p:txBody>
          <a:bodyPr/>
          <a:lstStyle/>
          <a:p>
            <a:r>
              <a:rPr lang="en-US" b="0" dirty="0" smtClean="0"/>
              <a:t>No inverse</a:t>
            </a:r>
          </a:p>
          <a:p>
            <a:r>
              <a:rPr lang="en-US" b="0" dirty="0" smtClean="0"/>
              <a:t>.embedding_ isn’t very comprehensible (aka .</a:t>
            </a:r>
            <a:r>
              <a:rPr lang="en-US" b="0" dirty="0" err="1" smtClean="0"/>
              <a:t>embedding_vectors</a:t>
            </a:r>
            <a:r>
              <a:rPr lang="en-US" b="0" dirty="0" smtClean="0"/>
              <a:t>_)</a:t>
            </a:r>
          </a:p>
          <a:p>
            <a:pPr marL="40639" indent="0">
              <a:buNone/>
            </a:pPr>
            <a:endParaRPr lang="en-US" b="0" dirty="0" smtClean="0"/>
          </a:p>
          <a:p>
            <a:r>
              <a:rPr lang="en-US" b="0" dirty="0" smtClean="0"/>
              <a:t>Good for</a:t>
            </a:r>
            <a:r>
              <a:rPr lang="en-US" b="0" dirty="0" smtClean="0"/>
              <a:t>:</a:t>
            </a:r>
          </a:p>
          <a:p>
            <a:pPr lvl="1"/>
            <a:r>
              <a:rPr lang="en-US" b="0" dirty="0" smtClean="0"/>
              <a:t>Handwriting and OCR</a:t>
            </a:r>
          </a:p>
          <a:p>
            <a:pPr lvl="1"/>
            <a:r>
              <a:rPr lang="en-US" b="0" dirty="0" smtClean="0"/>
              <a:t>Pan-and-zoomed video</a:t>
            </a:r>
          </a:p>
          <a:p>
            <a:pPr lvl="1"/>
            <a:r>
              <a:rPr lang="en-US" b="0" dirty="0" smtClean="0"/>
              <a:t>Big sociological data sets</a:t>
            </a:r>
          </a:p>
          <a:p>
            <a:pPr lvl="1"/>
            <a:r>
              <a:rPr lang="en-US" b="0" dirty="0" smtClean="0"/>
              <a:t>Emergency last resort if PCA doesn’t work</a:t>
            </a:r>
            <a:endParaRPr lang="en-US" b="0" dirty="0"/>
          </a:p>
          <a:p>
            <a:endParaRPr lang="en-US" b="0" dirty="0" smtClean="0"/>
          </a:p>
          <a:p>
            <a:r>
              <a:rPr lang="en-US" b="0" dirty="0" smtClean="0"/>
              <a:t>Usually associated with:</a:t>
            </a:r>
            <a:endParaRPr lang="en-US" b="0" dirty="0" smtClean="0"/>
          </a:p>
          <a:p>
            <a:pPr lvl="1"/>
            <a:r>
              <a:rPr lang="en-US" b="0" dirty="0" smtClean="0"/>
              <a:t>K-means</a:t>
            </a:r>
          </a:p>
          <a:p>
            <a:pPr lvl="1"/>
            <a:r>
              <a:rPr lang="en-US" b="0" dirty="0" smtClean="0"/>
              <a:t>K-NN</a:t>
            </a:r>
          </a:p>
          <a:p>
            <a:pPr lvl="1"/>
            <a:r>
              <a:rPr lang="en-US" b="0" dirty="0" smtClean="0"/>
              <a:t>Decision trees</a:t>
            </a:r>
          </a:p>
        </p:txBody>
      </p:sp>
    </p:spTree>
    <p:extLst>
      <p:ext uri="{BB962C8B-B14F-4D97-AF65-F5344CB8AC3E}">
        <p14:creationId xmlns:p14="http://schemas.microsoft.com/office/powerpoint/2010/main" val="824451327"/>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Manifold </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557803899"/>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The Curse of Dimensionality</a:t>
            </a:r>
            <a:endParaRPr dirty="0"/>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at the extreme edges of a dataset are painful</a:t>
            </a:r>
            <a:endParaRPr lang="en-US" dirty="0"/>
          </a:p>
        </p:txBody>
      </p:sp>
      <p:sp>
        <p:nvSpPr>
          <p:cNvPr id="3" name="Text Placeholder 2"/>
          <p:cNvSpPr>
            <a:spLocks noGrp="1"/>
          </p:cNvSpPr>
          <p:nvPr>
            <p:ph type="body" idx="1"/>
          </p:nvPr>
        </p:nvSpPr>
        <p:spPr/>
        <p:txBody>
          <a:bodyPr/>
          <a:lstStyle/>
          <a:p>
            <a:r>
              <a:rPr lang="en-US" dirty="0" smtClean="0"/>
              <a:t>Hard to use for predictions</a:t>
            </a:r>
          </a:p>
          <a:p>
            <a:r>
              <a:rPr lang="en-US" dirty="0" smtClean="0"/>
              <a:t>Hard to predict</a:t>
            </a:r>
          </a:p>
          <a:p>
            <a:pPr lvl="1"/>
            <a:r>
              <a:rPr lang="en-US" dirty="0" smtClean="0"/>
              <a:t>Hard to cluster properly</a:t>
            </a:r>
          </a:p>
          <a:p>
            <a:pPr lvl="1"/>
            <a:r>
              <a:rPr lang="en-US" dirty="0" smtClean="0"/>
              <a:t>Hard to extrapolate – what if linearity breaks down?</a:t>
            </a:r>
            <a:endParaRPr lang="en-US" dirty="0"/>
          </a:p>
        </p:txBody>
      </p:sp>
    </p:spTree>
    <p:extLst>
      <p:ext uri="{BB962C8B-B14F-4D97-AF65-F5344CB8AC3E}">
        <p14:creationId xmlns:p14="http://schemas.microsoft.com/office/powerpoint/2010/main" val="61895527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Bad idea of the day</a:t>
            </a:r>
            <a:endParaRPr lang="en-US" dirty="0"/>
          </a:p>
        </p:txBody>
      </p:sp>
      <p:sp>
        <p:nvSpPr>
          <p:cNvPr id="3" name="Text Placeholder 2"/>
          <p:cNvSpPr>
            <a:spLocks noGrp="1"/>
          </p:cNvSpPr>
          <p:nvPr>
            <p:ph type="body" idx="1"/>
          </p:nvPr>
        </p:nvSpPr>
        <p:spPr>
          <a:xfrm>
            <a:off x="468153" y="983297"/>
            <a:ext cx="8426769" cy="2407093"/>
          </a:xfrm>
        </p:spPr>
        <p:txBody>
          <a:bodyPr/>
          <a:lstStyle/>
          <a:p>
            <a:r>
              <a:rPr lang="en-US" dirty="0" smtClean="0"/>
              <a:t>Ignore the points that are 10 times closer to the edge than the center</a:t>
            </a:r>
          </a:p>
          <a:p>
            <a:endParaRPr lang="en-US" dirty="0"/>
          </a:p>
          <a:p>
            <a:endParaRPr lang="en-US" dirty="0" smtClean="0"/>
          </a:p>
          <a:p>
            <a:endParaRPr lang="en-US" dirty="0"/>
          </a:p>
          <a:p>
            <a:endParaRPr lang="en-US" dirty="0" smtClean="0"/>
          </a:p>
          <a:p>
            <a:pPr marL="40639" indent="0">
              <a:buNone/>
            </a:pPr>
            <a:r>
              <a:rPr lang="en-US" dirty="0" smtClean="0"/>
              <a:t>e.g. in 1 dimension, for an even distribution we still keep 20/22 ≈ 0.91% of the data</a:t>
            </a:r>
            <a:endParaRPr lang="en-US" dirty="0"/>
          </a:p>
        </p:txBody>
      </p:sp>
      <p:sp>
        <p:nvSpPr>
          <p:cNvPr id="4" name="Rectangle 3"/>
          <p:cNvSpPr/>
          <p:nvPr/>
        </p:nvSpPr>
        <p:spPr>
          <a:xfrm>
            <a:off x="498125" y="3946824"/>
            <a:ext cx="8396797" cy="456535"/>
          </a:xfrm>
          <a:prstGeom prst="rect">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5" name="Rectangle 4"/>
          <p:cNvSpPr/>
          <p:nvPr/>
        </p:nvSpPr>
        <p:spPr>
          <a:xfrm flipH="1">
            <a:off x="8917362" y="3946824"/>
            <a:ext cx="338817" cy="45653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6" name="Rectangle 5"/>
          <p:cNvSpPr/>
          <p:nvPr/>
        </p:nvSpPr>
        <p:spPr>
          <a:xfrm flipH="1">
            <a:off x="159308" y="3946824"/>
            <a:ext cx="338817" cy="45653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7" name="TextBox 6"/>
          <p:cNvSpPr txBox="1"/>
          <p:nvPr/>
        </p:nvSpPr>
        <p:spPr>
          <a:xfrm>
            <a:off x="4125334" y="4456626"/>
            <a:ext cx="74175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Keep</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8" name="TextBox 7"/>
          <p:cNvSpPr txBox="1"/>
          <p:nvPr/>
        </p:nvSpPr>
        <p:spPr>
          <a:xfrm>
            <a:off x="8103503" y="4456626"/>
            <a:ext cx="109004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9" name="TextBox 8"/>
          <p:cNvSpPr txBox="1"/>
          <p:nvPr/>
        </p:nvSpPr>
        <p:spPr>
          <a:xfrm>
            <a:off x="206593" y="4456626"/>
            <a:ext cx="109004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cxnSp>
        <p:nvCxnSpPr>
          <p:cNvPr id="11" name="Straight Connector 10"/>
          <p:cNvCxnSpPr/>
          <p:nvPr/>
        </p:nvCxnSpPr>
        <p:spPr>
          <a:xfrm>
            <a:off x="498125" y="3701875"/>
            <a:ext cx="8396797"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12" name="TextBox 11"/>
          <p:cNvSpPr txBox="1"/>
          <p:nvPr/>
        </p:nvSpPr>
        <p:spPr>
          <a:xfrm>
            <a:off x="4131527" y="3629993"/>
            <a:ext cx="729366"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604170237"/>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2 dimensions</a:t>
            </a:r>
            <a:endParaRPr lang="en-US" dirty="0"/>
          </a:p>
        </p:txBody>
      </p:sp>
      <p:sp>
        <p:nvSpPr>
          <p:cNvPr id="3" name="Text Placeholder 2"/>
          <p:cNvSpPr>
            <a:spLocks noGrp="1"/>
          </p:cNvSpPr>
          <p:nvPr>
            <p:ph type="body" idx="1"/>
          </p:nvPr>
        </p:nvSpPr>
        <p:spPr>
          <a:xfrm>
            <a:off x="468153" y="983296"/>
            <a:ext cx="3677239" cy="3233725"/>
          </a:xfrm>
        </p:spPr>
        <p:txBody>
          <a:bodyPr/>
          <a:lstStyle/>
          <a:p>
            <a:pPr marL="40639" indent="0">
              <a:buNone/>
            </a:pPr>
            <a:r>
              <a:rPr lang="en-US" dirty="0" smtClean="0"/>
              <a:t>Keeping (10^2)</a:t>
            </a:r>
            <a:r>
              <a:rPr lang="en-US" dirty="0"/>
              <a:t> </a:t>
            </a:r>
            <a:r>
              <a:rPr lang="en-US" dirty="0" smtClean="0"/>
              <a:t>∏ / </a:t>
            </a:r>
            <a:r>
              <a:rPr lang="en-US" dirty="0"/>
              <a:t>(11^2)</a:t>
            </a:r>
            <a:r>
              <a:rPr lang="en-US" dirty="0" smtClean="0"/>
              <a:t>∏ = 82% of the data in an even distribution</a:t>
            </a:r>
            <a:endParaRPr lang="en-US" dirty="0"/>
          </a:p>
        </p:txBody>
      </p:sp>
      <p:sp>
        <p:nvSpPr>
          <p:cNvPr id="4" name="Oval 3"/>
          <p:cNvSpPr/>
          <p:nvPr/>
        </p:nvSpPr>
        <p:spPr>
          <a:xfrm>
            <a:off x="4600682" y="2725545"/>
            <a:ext cx="4320000" cy="641975"/>
          </a:xfrm>
          <a:prstGeom prst="ellipse">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6" name="Oval 5"/>
          <p:cNvSpPr/>
          <p:nvPr/>
        </p:nvSpPr>
        <p:spPr>
          <a:xfrm>
            <a:off x="4960371" y="2724931"/>
            <a:ext cx="3600000" cy="641975"/>
          </a:xfrm>
          <a:prstGeom prst="ellips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cxnSp>
        <p:nvCxnSpPr>
          <p:cNvPr id="8" name="Straight Connector 7"/>
          <p:cNvCxnSpPr/>
          <p:nvPr/>
        </p:nvCxnSpPr>
        <p:spPr>
          <a:xfrm>
            <a:off x="5091883" y="3054945"/>
            <a:ext cx="3354653"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9" name="TextBox 8"/>
          <p:cNvSpPr txBox="1"/>
          <p:nvPr/>
        </p:nvSpPr>
        <p:spPr>
          <a:xfrm>
            <a:off x="6383937" y="2467917"/>
            <a:ext cx="729366"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333816405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higher dimensions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67599672"/>
              </p:ext>
            </p:extLst>
          </p:nvPr>
        </p:nvGraphicFramePr>
        <p:xfrm>
          <a:off x="468153" y="1314948"/>
          <a:ext cx="8361772" cy="3854237"/>
        </p:xfrm>
        <a:graphic>
          <a:graphicData uri="http://schemas.openxmlformats.org/drawingml/2006/table">
            <a:tbl>
              <a:tblPr firstRow="1" bandRow="1">
                <a:tableStyleId>{EEE7283C-3CF3-47DC-8721-378D4A62B228}</a:tableStyleId>
              </a:tblPr>
              <a:tblGrid>
                <a:gridCol w="4180886"/>
                <a:gridCol w="4180886"/>
              </a:tblGrid>
              <a:tr h="1017362">
                <a:tc>
                  <a:txBody>
                    <a:bodyPr/>
                    <a:lstStyle/>
                    <a:p>
                      <a:r>
                        <a:rPr lang="en-US" dirty="0" smtClean="0">
                          <a:latin typeface="Garamond"/>
                          <a:ea typeface="Garamond"/>
                          <a:cs typeface="Garamond"/>
                        </a:rPr>
                        <a:t>Number of dimensions</a:t>
                      </a:r>
                      <a:endParaRPr lang="en-US" dirty="0">
                        <a:latin typeface="Garamond"/>
                        <a:ea typeface="Garamond"/>
                        <a:cs typeface="Garamond"/>
                      </a:endParaRPr>
                    </a:p>
                  </a:txBody>
                  <a:tcPr/>
                </a:tc>
                <a:tc>
                  <a:txBody>
                    <a:bodyPr/>
                    <a:lstStyle/>
                    <a:p>
                      <a:r>
                        <a:rPr lang="en-US" dirty="0" smtClean="0">
                          <a:latin typeface="Garamond"/>
                          <a:ea typeface="Garamond"/>
                          <a:cs typeface="Garamond"/>
                        </a:rPr>
                        <a:t>% Data we keep</a:t>
                      </a:r>
                      <a:endParaRPr lang="en-US" dirty="0">
                        <a:latin typeface="Garamond"/>
                        <a:ea typeface="Garamond"/>
                        <a:cs typeface="Garamond"/>
                      </a:endParaRPr>
                    </a:p>
                  </a:txBody>
                  <a:tcPr/>
                </a:tc>
              </a:tr>
              <a:tr h="567375">
                <a:tc>
                  <a:txBody>
                    <a:bodyPr/>
                    <a:lstStyle/>
                    <a:p>
                      <a:r>
                        <a:rPr lang="en-US" dirty="0" smtClean="0">
                          <a:latin typeface="Garamond"/>
                          <a:ea typeface="Garamond"/>
                          <a:cs typeface="Garamond"/>
                        </a:rPr>
                        <a:t>3</a:t>
                      </a:r>
                      <a:endParaRPr lang="en-US" dirty="0">
                        <a:latin typeface="Garamond"/>
                        <a:ea typeface="Garamond"/>
                        <a:cs typeface="Garamond"/>
                      </a:endParaRPr>
                    </a:p>
                  </a:txBody>
                  <a:tcPr/>
                </a:tc>
                <a:tc>
                  <a:txBody>
                    <a:bodyPr/>
                    <a:lstStyle/>
                    <a:p>
                      <a:r>
                        <a:rPr lang="en-US" dirty="0" smtClean="0">
                          <a:latin typeface="Garamond"/>
                          <a:ea typeface="Garamond"/>
                          <a:cs typeface="Garamond"/>
                        </a:rPr>
                        <a:t>75%</a:t>
                      </a:r>
                      <a:endParaRPr lang="en-US" dirty="0">
                        <a:latin typeface="Garamond"/>
                        <a:ea typeface="Garamond"/>
                        <a:cs typeface="Garamond"/>
                      </a:endParaRPr>
                    </a:p>
                  </a:txBody>
                  <a:tcPr/>
                </a:tc>
              </a:tr>
              <a:tr h="567375">
                <a:tc>
                  <a:txBody>
                    <a:bodyPr/>
                    <a:lstStyle/>
                    <a:p>
                      <a:r>
                        <a:rPr lang="en-US" dirty="0" smtClean="0">
                          <a:latin typeface="Garamond"/>
                          <a:ea typeface="Garamond"/>
                          <a:cs typeface="Garamond"/>
                        </a:rPr>
                        <a:t>4</a:t>
                      </a:r>
                      <a:endParaRPr lang="en-US" dirty="0">
                        <a:latin typeface="Garamond"/>
                        <a:ea typeface="Garamond"/>
                        <a:cs typeface="Garamond"/>
                      </a:endParaRPr>
                    </a:p>
                  </a:txBody>
                  <a:tcPr/>
                </a:tc>
                <a:tc>
                  <a:txBody>
                    <a:bodyPr/>
                    <a:lstStyle/>
                    <a:p>
                      <a:r>
                        <a:rPr lang="en-US" dirty="0" smtClean="0">
                          <a:latin typeface="Garamond"/>
                          <a:ea typeface="Garamond"/>
                          <a:cs typeface="Garamond"/>
                        </a:rPr>
                        <a:t>68%</a:t>
                      </a:r>
                      <a:endParaRPr lang="en-US" dirty="0">
                        <a:latin typeface="Garamond"/>
                        <a:ea typeface="Garamond"/>
                        <a:cs typeface="Garamond"/>
                      </a:endParaRPr>
                    </a:p>
                  </a:txBody>
                  <a:tcPr/>
                </a:tc>
              </a:tr>
              <a:tr h="567375">
                <a:tc>
                  <a:txBody>
                    <a:bodyPr/>
                    <a:lstStyle/>
                    <a:p>
                      <a:r>
                        <a:rPr lang="en-US" dirty="0" smtClean="0">
                          <a:latin typeface="Garamond"/>
                          <a:ea typeface="Garamond"/>
                          <a:cs typeface="Garamond"/>
                        </a:rPr>
                        <a:t>8</a:t>
                      </a:r>
                      <a:endParaRPr lang="en-US" dirty="0">
                        <a:latin typeface="Garamond"/>
                        <a:ea typeface="Garamond"/>
                        <a:cs typeface="Garamond"/>
                      </a:endParaRPr>
                    </a:p>
                  </a:txBody>
                  <a:tcPr/>
                </a:tc>
                <a:tc>
                  <a:txBody>
                    <a:bodyPr/>
                    <a:lstStyle/>
                    <a:p>
                      <a:r>
                        <a:rPr lang="en-US" dirty="0" smtClean="0">
                          <a:latin typeface="Garamond"/>
                          <a:ea typeface="Garamond"/>
                          <a:cs typeface="Garamond"/>
                        </a:rPr>
                        <a:t>46%</a:t>
                      </a:r>
                      <a:endParaRPr lang="en-US" dirty="0">
                        <a:latin typeface="Garamond"/>
                        <a:ea typeface="Garamond"/>
                        <a:cs typeface="Garamond"/>
                      </a:endParaRPr>
                    </a:p>
                  </a:txBody>
                  <a:tcPr/>
                </a:tc>
              </a:tr>
              <a:tr h="567375">
                <a:tc>
                  <a:txBody>
                    <a:bodyPr/>
                    <a:lstStyle/>
                    <a:p>
                      <a:r>
                        <a:rPr lang="en-US" dirty="0" smtClean="0">
                          <a:latin typeface="Garamond"/>
                          <a:ea typeface="Garamond"/>
                          <a:cs typeface="Garamond"/>
                        </a:rPr>
                        <a:t>24</a:t>
                      </a:r>
                      <a:endParaRPr lang="en-US" dirty="0">
                        <a:latin typeface="Garamond"/>
                        <a:ea typeface="Garamond"/>
                        <a:cs typeface="Garamond"/>
                      </a:endParaRPr>
                    </a:p>
                  </a:txBody>
                  <a:tcPr/>
                </a:tc>
                <a:tc>
                  <a:txBody>
                    <a:bodyPr/>
                    <a:lstStyle/>
                    <a:p>
                      <a:r>
                        <a:rPr lang="en-US" dirty="0" smtClean="0">
                          <a:latin typeface="Garamond"/>
                          <a:ea typeface="Garamond"/>
                          <a:cs typeface="Garamond"/>
                        </a:rPr>
                        <a:t>10%</a:t>
                      </a:r>
                      <a:endParaRPr lang="en-US" dirty="0">
                        <a:latin typeface="Garamond"/>
                        <a:ea typeface="Garamond"/>
                        <a:cs typeface="Garamond"/>
                      </a:endParaRPr>
                    </a:p>
                  </a:txBody>
                  <a:tcPr/>
                </a:tc>
              </a:tr>
              <a:tr h="567375">
                <a:tc>
                  <a:txBody>
                    <a:bodyPr/>
                    <a:lstStyle/>
                    <a:p>
                      <a:r>
                        <a:rPr lang="en-US" dirty="0" smtClean="0">
                          <a:latin typeface="Garamond"/>
                          <a:ea typeface="Garamond"/>
                          <a:cs typeface="Garamond"/>
                        </a:rPr>
                        <a:t>48</a:t>
                      </a:r>
                      <a:endParaRPr lang="en-US" dirty="0">
                        <a:latin typeface="Garamond"/>
                        <a:ea typeface="Garamond"/>
                        <a:cs typeface="Garamond"/>
                      </a:endParaRPr>
                    </a:p>
                  </a:txBody>
                  <a:tcPr/>
                </a:tc>
                <a:tc>
                  <a:txBody>
                    <a:bodyPr/>
                    <a:lstStyle/>
                    <a:p>
                      <a:r>
                        <a:rPr lang="en-US" dirty="0" smtClean="0">
                          <a:latin typeface="Garamond"/>
                          <a:ea typeface="Garamond"/>
                          <a:cs typeface="Garamond"/>
                        </a:rPr>
                        <a:t>1%</a:t>
                      </a:r>
                      <a:endParaRPr lang="en-US" dirty="0">
                        <a:latin typeface="Garamond"/>
                        <a:ea typeface="Garamond"/>
                        <a:cs typeface="Garamond"/>
                      </a:endParaRPr>
                    </a:p>
                  </a:txBody>
                  <a:tcPr/>
                </a:tc>
              </a:tr>
            </a:tbl>
          </a:graphicData>
        </a:graphic>
      </p:graphicFrame>
    </p:spTree>
    <p:extLst>
      <p:ext uri="{BB962C8B-B14F-4D97-AF65-F5344CB8AC3E}">
        <p14:creationId xmlns:p14="http://schemas.microsoft.com/office/powerpoint/2010/main" val="2843125090"/>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this means</a:t>
            </a:r>
            <a:endParaRPr lang="en-US" dirty="0"/>
          </a:p>
        </p:txBody>
      </p:sp>
      <p:sp>
        <p:nvSpPr>
          <p:cNvPr id="3" name="Text Placeholder 2"/>
          <p:cNvSpPr>
            <a:spLocks noGrp="1"/>
          </p:cNvSpPr>
          <p:nvPr>
            <p:ph type="body" idx="1"/>
          </p:nvPr>
        </p:nvSpPr>
        <p:spPr/>
        <p:txBody>
          <a:bodyPr/>
          <a:lstStyle/>
          <a:p>
            <a:r>
              <a:rPr lang="en-US" dirty="0" smtClean="0"/>
              <a:t>If your </a:t>
            </a:r>
            <a:r>
              <a:rPr lang="en-US" dirty="0" err="1" smtClean="0"/>
              <a:t>dataframe</a:t>
            </a:r>
            <a:r>
              <a:rPr lang="en-US" dirty="0" smtClean="0"/>
              <a:t> has 48 columns, 99% of the data is edge-like</a:t>
            </a:r>
          </a:p>
          <a:p>
            <a:r>
              <a:rPr lang="en-US" dirty="0" smtClean="0"/>
              <a:t>Algorithms that perform badly in high dimensions:</a:t>
            </a:r>
          </a:p>
          <a:p>
            <a:pPr lvl="1"/>
            <a:r>
              <a:rPr lang="en-US" dirty="0" smtClean="0"/>
              <a:t>K-means</a:t>
            </a:r>
          </a:p>
          <a:p>
            <a:pPr lvl="1"/>
            <a:r>
              <a:rPr lang="en-US" dirty="0" smtClean="0"/>
              <a:t>DBSCAN</a:t>
            </a:r>
          </a:p>
          <a:p>
            <a:pPr lvl="1"/>
            <a:r>
              <a:rPr lang="en-US" dirty="0" smtClean="0"/>
              <a:t>K-nearest </a:t>
            </a:r>
            <a:r>
              <a:rPr lang="en-US" dirty="0" err="1" smtClean="0"/>
              <a:t>neighbour</a:t>
            </a:r>
            <a:endParaRPr lang="en-US" dirty="0" smtClean="0"/>
          </a:p>
          <a:p>
            <a:pPr lvl="1"/>
            <a:r>
              <a:rPr lang="en-US" dirty="0" smtClean="0"/>
              <a:t>RANSAC</a:t>
            </a:r>
          </a:p>
          <a:p>
            <a:pPr lvl="1"/>
            <a:r>
              <a:rPr lang="en-US" dirty="0" err="1" smtClean="0"/>
              <a:t>Theil-sen</a:t>
            </a:r>
            <a:endParaRPr lang="en-US" dirty="0" smtClean="0"/>
          </a:p>
          <a:p>
            <a:pPr lvl="1"/>
            <a:r>
              <a:rPr lang="en-US" dirty="0" smtClean="0"/>
              <a:t>Ordinary least squares</a:t>
            </a:r>
            <a:endParaRPr lang="en-US" dirty="0"/>
          </a:p>
        </p:txBody>
      </p:sp>
    </p:spTree>
    <p:extLst>
      <p:ext uri="{BB962C8B-B14F-4D97-AF65-F5344CB8AC3E}">
        <p14:creationId xmlns:p14="http://schemas.microsoft.com/office/powerpoint/2010/main" val="3672737851"/>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xfrm>
            <a:off x="468153" y="505195"/>
            <a:ext cx="7874121" cy="478102"/>
          </a:xfrm>
          <a:prstGeom prst="rect">
            <a:avLst/>
          </a:prstGeom>
        </p:spPr>
        <p:txBody>
          <a:bodyPr/>
          <a:lstStyle/>
          <a:p>
            <a:r>
              <a:rPr dirty="0"/>
              <a:t>CURSE OF </a:t>
            </a:r>
            <a:r>
              <a:rPr dirty="0" smtClean="0"/>
              <a:t>DIMENSIONALITY</a:t>
            </a:r>
            <a:r>
              <a:rPr lang="en-AU" dirty="0" smtClean="0"/>
              <a:t> (MATH GEEK EDITION)</a:t>
            </a:r>
            <a:endParaRPr dirty="0"/>
          </a:p>
        </p:txBody>
      </p:sp>
      <p:sp>
        <p:nvSpPr>
          <p:cNvPr id="205" name="Shape 205"/>
          <p:cNvSpPr>
            <a:spLocks noGrp="1"/>
          </p:cNvSpPr>
          <p:nvPr>
            <p:ph type="body" idx="1"/>
          </p:nvPr>
        </p:nvSpPr>
        <p:spPr>
          <a:prstGeom prst="rect">
            <a:avLst/>
          </a:prstGeom>
        </p:spPr>
        <p:txBody>
          <a:bodyPr/>
          <a:lstStyle/>
          <a:p>
            <a:r>
              <a:t>The complexity that comes with a large number of features is due in part to the curse of dimensionality.</a:t>
            </a:r>
          </a:p>
          <a:p>
            <a:endParaRPr/>
          </a:p>
          <a:p>
            <a:r>
              <a:t>Namely, the sample size needed to accurately estimate a random variable taking values in a d-dimensional feature space grows exponentially with d (almost).</a:t>
            </a:r>
          </a:p>
          <a:p>
            <a:endParaRPr/>
          </a:p>
          <a:p>
            <a:r>
              <a:t>(More precisely, the sample size grows exponentially with l ≤ d, the dimension of the manifold embedded in the feature space).</a:t>
            </a:r>
          </a:p>
        </p:txBody>
      </p:sp>
    </p:spTree>
    <p:extLst>
      <p:ext uri="{BB962C8B-B14F-4D97-AF65-F5344CB8AC3E}">
        <p14:creationId xmlns:p14="http://schemas.microsoft.com/office/powerpoint/2010/main" val="3521684765"/>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323</TotalTime>
  <Words>1221</Words>
  <Application>Microsoft Macintosh PowerPoint</Application>
  <PresentationFormat>Custom</PresentationFormat>
  <Paragraphs>198</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White</vt:lpstr>
      <vt:lpstr>DATA SCIENCE 10 WEEK PART TIME COURSE  Dimensionality Reduction</vt:lpstr>
      <vt:lpstr>AGENDA</vt:lpstr>
      <vt:lpstr>The Curse of Dimensionality</vt:lpstr>
      <vt:lpstr>Points at the extreme edges of a dataset are painful</vt:lpstr>
      <vt:lpstr>Bad idea of the day</vt:lpstr>
      <vt:lpstr>Our bad idea in 2 dimensions</vt:lpstr>
      <vt:lpstr>Our bad idea in higher dimensions</vt:lpstr>
      <vt:lpstr>What this means</vt:lpstr>
      <vt:lpstr>CURSE OF DIMENSIONALITY (MATH GEEK EDITION)</vt:lpstr>
      <vt:lpstr>DIMENSIONALITY REDUCTION</vt:lpstr>
      <vt:lpstr>How to shrink the number of dimensions</vt:lpstr>
      <vt:lpstr>Visualising the three approaches</vt:lpstr>
      <vt:lpstr>PRINCIPAL COMPONENTS</vt:lpstr>
      <vt:lpstr>PCA (Geometric Interpretation)</vt:lpstr>
      <vt:lpstr>PRINCIPAL COMPONENTS (MATH GEEK VERSION)</vt:lpstr>
      <vt:lpstr>PCA – We’re making linear combinations</vt:lpstr>
      <vt:lpstr>In code</vt:lpstr>
      <vt:lpstr>What we often do</vt:lpstr>
      <vt:lpstr>Interpretation</vt:lpstr>
      <vt:lpstr>Sparse PCA</vt:lpstr>
      <vt:lpstr>LAB - PCA</vt:lpstr>
      <vt:lpstr>MANIFOLD LEARNING</vt:lpstr>
      <vt:lpstr>Manifold learning</vt:lpstr>
      <vt:lpstr>How does it work? (Isomap example)</vt:lpstr>
      <vt:lpstr>In code…</vt:lpstr>
      <vt:lpstr>But umm, what can we do with that transform?</vt:lpstr>
      <vt:lpstr>LAB – Manifold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Dimensionality Reduction</dc:title>
  <cp:lastModifiedBy>Greg Baker</cp:lastModifiedBy>
  <cp:revision>22</cp:revision>
  <dcterms:modified xsi:type="dcterms:W3CDTF">2017-03-30T00:35:49Z</dcterms:modified>
</cp:coreProperties>
</file>